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7" r:id="rId2"/>
    <p:sldId id="258" r:id="rId3"/>
    <p:sldId id="260" r:id="rId4"/>
    <p:sldId id="261" r:id="rId5"/>
    <p:sldId id="262" r:id="rId6"/>
    <p:sldId id="265" r:id="rId7"/>
    <p:sldId id="267" r:id="rId8"/>
    <p:sldId id="280" r:id="rId9"/>
    <p:sldId id="263" r:id="rId10"/>
    <p:sldId id="282" r:id="rId11"/>
    <p:sldId id="272" r:id="rId12"/>
    <p:sldId id="274" r:id="rId13"/>
    <p:sldId id="281" r:id="rId14"/>
    <p:sldId id="273" r:id="rId15"/>
    <p:sldId id="271" r:id="rId16"/>
    <p:sldId id="275" r:id="rId17"/>
    <p:sldId id="276" r:id="rId18"/>
    <p:sldId id="277" r:id="rId19"/>
    <p:sldId id="259" r:id="rId20"/>
    <p:sldId id="28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4"/>
    <p:restoredTop sz="95522"/>
  </p:normalViewPr>
  <p:slideViewPr>
    <p:cSldViewPr snapToGrid="0" snapToObjects="1">
      <p:cViewPr varScale="1">
        <p:scale>
          <a:sx n="65" d="100"/>
          <a:sy n="65" d="100"/>
        </p:scale>
        <p:origin x="232" y="10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4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F5F0B7-0D42-6E42-8F44-BE5FD2D8EA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B927C-E08B-4245-ADE0-A199D68F7E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CB99-0F61-874B-90C5-45AE4072BA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B1C0-B595-AB4E-9DE3-72E7071DB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50578-3072-E44D-96AF-F9664236E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DA111-9D0C-0B46-8C02-C61B2C1E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Rectangle 29"/>
          <p:cNvSpPr/>
          <p:nvPr/>
        </p:nvSpPr>
        <p:spPr>
          <a:xfrm>
            <a:off x="671398" y="596480"/>
            <a:ext cx="1827329" cy="5701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12" y="3217863"/>
            <a:ext cx="1562100" cy="2494570"/>
          </a:xfrm>
        </p:spPr>
        <p:txBody>
          <a:bodyPr>
            <a:no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039" y="616966"/>
            <a:ext cx="8687281" cy="5649722"/>
          </a:xfrm>
        </p:spPr>
        <p:txBody>
          <a:bodyPr anchor="t"/>
          <a:lstStyle>
            <a:lvl1pPr marL="457200" indent="-457200">
              <a:buClr>
                <a:srgbClr val="C00000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buClr>
                <a:srgbClr val="C00000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 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95413-19DA-A646-B5F5-FA56414B9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172" y="1572691"/>
            <a:ext cx="1419302" cy="94895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487425" y="1186483"/>
            <a:ext cx="9493840" cy="4380608"/>
            <a:chOff x="3259545" y="1186483"/>
            <a:chExt cx="5666145" cy="4126869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360" y="2074730"/>
            <a:ext cx="783420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2800">
                <a:solidFill>
                  <a:srgbClr val="FFFEFF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F69-FAE3-B04B-A94F-4A5FE793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576C9-C8C5-C444-AB57-4005DFDF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8A4E5-AA40-8D43-98B8-469CCD38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2034-D6AF-1449-A393-AD5FF9E7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7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3" r:id="rId5"/>
    <p:sldLayoutId id="2147483654" r:id="rId6"/>
    <p:sldLayoutId id="2147483649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25classicchineselovepoems.com/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25classicchineselovepoems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4A1D3-69B7-A14F-8891-3F85FEEB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89" y="2074730"/>
            <a:ext cx="8615975" cy="135427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An Introduction to Chinese Love Poetry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CE07-6BB6-8B49-A05D-ED8960F4B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William R. Long, M </a:t>
            </a:r>
            <a:r>
              <a:rPr lang="en-US" sz="3200" dirty="0" err="1"/>
              <a:t>Div</a:t>
            </a:r>
            <a:r>
              <a:rPr lang="en-US" sz="3200" dirty="0"/>
              <a:t>, PhD, JD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3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3C0F-0E51-744B-98F2-BB601365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6160D-E437-FB4E-B620-2E8A1BA6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Wooing or Courting</a:t>
            </a:r>
          </a:p>
        </p:txBody>
      </p:sp>
    </p:spTree>
    <p:extLst>
      <p:ext uri="{BB962C8B-B14F-4D97-AF65-F5344CB8AC3E}">
        <p14:creationId xmlns:p14="http://schemas.microsoft.com/office/powerpoint/2010/main" val="6002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465C-46E7-2C41-95E7-1D7FBC62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6D27-2FCF-C24B-B280-9024FE7A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467" y="616965"/>
            <a:ext cx="7603067" cy="6020901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Crying Ospreys </a:t>
            </a:r>
            <a:r>
              <a:rPr lang="en-US" sz="3000" dirty="0"/>
              <a:t>- The Classic of Poetry 1</a:t>
            </a:r>
          </a:p>
          <a:p>
            <a:pPr marL="0" indent="0">
              <a:buNone/>
            </a:pPr>
            <a:r>
              <a:rPr lang="en-US" sz="2600" dirty="0"/>
              <a:t>The ospreys cry on the river’s isle.</a:t>
            </a:r>
          </a:p>
          <a:p>
            <a:pPr marL="0" indent="0">
              <a:buNone/>
            </a:pPr>
            <a:r>
              <a:rPr lang="en-US" sz="2600" dirty="0"/>
              <a:t>There’s a graceful young lady whom he would like to marry.</a:t>
            </a:r>
          </a:p>
          <a:p>
            <a:pPr marL="0" indent="0">
              <a:buNone/>
            </a:pPr>
            <a:r>
              <a:rPr lang="en-US" sz="2600" dirty="0"/>
              <a:t>The floating hearts, long and short, drifting along left and right.</a:t>
            </a:r>
          </a:p>
          <a:p>
            <a:pPr marL="0" indent="0">
              <a:buNone/>
            </a:pPr>
            <a:r>
              <a:rPr lang="en-US" sz="2600" dirty="0"/>
              <a:t>There’s  a graceful young lady, and he seeks her night and day.</a:t>
            </a:r>
          </a:p>
          <a:p>
            <a:pPr marL="0" indent="0">
              <a:buNone/>
            </a:pPr>
            <a:r>
              <a:rPr lang="en-US" sz="2600" dirty="0"/>
              <a:t>He seeks her but can’t find her, he thinks of her night and day.</a:t>
            </a:r>
          </a:p>
          <a:p>
            <a:pPr marL="0" indent="0">
              <a:buNone/>
            </a:pPr>
            <a:r>
              <a:rPr lang="en-US" sz="2600" dirty="0"/>
              <a:t>His longing grows, his yearning grows, tossing and turning in his distress.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F2213-80BF-3648-9AD9-382F2C66A42C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/>
              <a:t>关关雎鸠，在河之洲。</a:t>
            </a:r>
            <a:endParaRPr lang="en-US" altLang="ja-JP" sz="2200" dirty="0"/>
          </a:p>
          <a:p>
            <a:pPr algn="ctr"/>
            <a:r>
              <a:rPr lang="ja-JP" altLang="en-US" sz="2200"/>
              <a:t>窈窕淑女，君子好逑。</a:t>
            </a:r>
            <a:endParaRPr lang="en-US" altLang="ja-JP" sz="2200" dirty="0"/>
          </a:p>
          <a:p>
            <a:pPr algn="ctr"/>
            <a:endParaRPr lang="en-US" altLang="ja-JP" sz="2200" dirty="0"/>
          </a:p>
          <a:p>
            <a:pPr algn="ctr"/>
            <a:r>
              <a:rPr lang="ja-JP" altLang="en-US" sz="2200"/>
              <a:t>参差荇菜，左右流之。</a:t>
            </a:r>
            <a:endParaRPr lang="en-US" altLang="ja-JP" sz="2200" dirty="0"/>
          </a:p>
          <a:p>
            <a:pPr algn="ctr"/>
            <a:r>
              <a:rPr lang="ja-JP" altLang="en-US" sz="2200"/>
              <a:t>窈窕淑女，寤寐求之。</a:t>
            </a:r>
            <a:endParaRPr lang="en-US" altLang="ja-JP" sz="2200" dirty="0"/>
          </a:p>
          <a:p>
            <a:pPr algn="ctr"/>
            <a:r>
              <a:rPr lang="ja-JP" altLang="en-US" sz="2200"/>
              <a:t>求之不得，寤寐思服。</a:t>
            </a:r>
            <a:endParaRPr lang="en-US" altLang="ja-JP" sz="2200" dirty="0"/>
          </a:p>
          <a:p>
            <a:pPr algn="ctr"/>
            <a:r>
              <a:rPr lang="ja-JP" altLang="en-US" sz="2200"/>
              <a:t>悠哉悠哉，辗转反侧。</a:t>
            </a:r>
            <a:endParaRPr lang="en-US" altLang="ja-JP" sz="2200" dirty="0"/>
          </a:p>
          <a:p>
            <a:pPr algn="ctr"/>
            <a:endParaRPr lang="en-US" sz="2200" dirty="0"/>
          </a:p>
          <a:p>
            <a:pPr algn="ctr"/>
            <a:r>
              <a:rPr lang="ja-JP" altLang="en-US" sz="2200"/>
              <a:t>参差荇菜，左右采之。</a:t>
            </a:r>
            <a:endParaRPr lang="en-US" altLang="ja-JP" sz="2200" dirty="0"/>
          </a:p>
          <a:p>
            <a:pPr algn="ctr"/>
            <a:r>
              <a:rPr lang="ja-JP" altLang="en-US" sz="2200"/>
              <a:t>参差荇菜，左右采之。</a:t>
            </a:r>
            <a:endParaRPr lang="en-US" altLang="ja-JP" sz="2200" dirty="0"/>
          </a:p>
          <a:p>
            <a:pPr algn="ctr"/>
            <a:r>
              <a:rPr lang="ja-JP" altLang="en-US" sz="2200"/>
              <a:t>参差荇菜，左右芼之。</a:t>
            </a:r>
            <a:endParaRPr lang="en-US" altLang="ja-JP" sz="2200" dirty="0"/>
          </a:p>
          <a:p>
            <a:pPr algn="ctr"/>
            <a:r>
              <a:rPr lang="ja-JP" altLang="en-US" sz="2200"/>
              <a:t>窈窕淑女，钟鼓乐之。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92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465C-46E7-2C41-95E7-1D7FBC62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6D27-2FCF-C24B-B280-9024FE7A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467" y="616966"/>
            <a:ext cx="7907866" cy="5649722"/>
          </a:xfrm>
        </p:spPr>
        <p:txBody>
          <a:bodyPr>
            <a:normAutofit/>
          </a:bodyPr>
          <a:lstStyle/>
          <a:p>
            <a:r>
              <a:rPr lang="en-US" sz="3000" b="1" dirty="0"/>
              <a:t>Crying Ospreys </a:t>
            </a:r>
            <a:r>
              <a:rPr lang="en-US" sz="3000" dirty="0"/>
              <a:t>- The Classic of Poetry 1</a:t>
            </a:r>
          </a:p>
          <a:p>
            <a:pPr marL="0" indent="0">
              <a:buNone/>
            </a:pPr>
            <a:r>
              <a:rPr lang="en-US" sz="2400" dirty="0"/>
              <a:t>The floating hearts, long and short, he plucks them left and right.</a:t>
            </a:r>
          </a:p>
          <a:p>
            <a:pPr marL="0" indent="0">
              <a:buNone/>
            </a:pPr>
            <a:r>
              <a:rPr lang="en-US" sz="2400" dirty="0"/>
              <a:t>There’s  a graceful young lady, he beckons her with strings and picks.</a:t>
            </a:r>
          </a:p>
          <a:p>
            <a:pPr marL="0" indent="0">
              <a:buNone/>
            </a:pPr>
            <a:r>
              <a:rPr lang="en-US" sz="2400" dirty="0"/>
              <a:t>The floating hearts, long and short, he collects them left and right.</a:t>
            </a:r>
          </a:p>
          <a:p>
            <a:pPr marL="0" indent="0">
              <a:buNone/>
            </a:pPr>
            <a:r>
              <a:rPr lang="en-US" sz="2400" dirty="0"/>
              <a:t>There’s  a graceful young lady, he delights her with bells and drums.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F2213-80BF-3648-9AD9-382F2C66A42C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/>
              <a:t>关关雎鸠，在河之洲。</a:t>
            </a:r>
            <a:endParaRPr lang="en-US" altLang="ja-JP" sz="2200" dirty="0"/>
          </a:p>
          <a:p>
            <a:pPr algn="ctr"/>
            <a:r>
              <a:rPr lang="ja-JP" altLang="en-US" sz="2200"/>
              <a:t>窈窕淑女，君子好逑。</a:t>
            </a:r>
            <a:endParaRPr lang="en-US" altLang="ja-JP" sz="2200" dirty="0"/>
          </a:p>
          <a:p>
            <a:pPr algn="ctr"/>
            <a:endParaRPr lang="en-US" altLang="ja-JP" sz="2200" dirty="0"/>
          </a:p>
          <a:p>
            <a:pPr algn="ctr"/>
            <a:r>
              <a:rPr lang="ja-JP" altLang="en-US" sz="2200"/>
              <a:t>参差荇菜，左右流之。</a:t>
            </a:r>
            <a:endParaRPr lang="en-US" altLang="ja-JP" sz="2200" dirty="0"/>
          </a:p>
          <a:p>
            <a:pPr algn="ctr"/>
            <a:r>
              <a:rPr lang="ja-JP" altLang="en-US" sz="2200"/>
              <a:t>窈窕淑女，寤寐求之。</a:t>
            </a:r>
            <a:endParaRPr lang="en-US" altLang="ja-JP" sz="2200" dirty="0"/>
          </a:p>
          <a:p>
            <a:pPr algn="ctr"/>
            <a:r>
              <a:rPr lang="ja-JP" altLang="en-US" sz="2200"/>
              <a:t>求之不得，寤寐思服。</a:t>
            </a:r>
            <a:endParaRPr lang="en-US" altLang="ja-JP" sz="2200" dirty="0"/>
          </a:p>
          <a:p>
            <a:pPr algn="ctr"/>
            <a:r>
              <a:rPr lang="ja-JP" altLang="en-US" sz="2200"/>
              <a:t>悠哉悠哉，辗转反侧。</a:t>
            </a:r>
            <a:endParaRPr lang="en-US" altLang="ja-JP" sz="2200" dirty="0"/>
          </a:p>
          <a:p>
            <a:pPr algn="ctr"/>
            <a:endParaRPr lang="en-US" sz="2200" dirty="0"/>
          </a:p>
          <a:p>
            <a:pPr algn="ctr"/>
            <a:r>
              <a:rPr lang="ja-JP" altLang="en-US" sz="2200"/>
              <a:t>参差荇菜，左右采之。</a:t>
            </a:r>
            <a:endParaRPr lang="en-US" altLang="ja-JP" sz="2200" dirty="0"/>
          </a:p>
          <a:p>
            <a:pPr algn="ctr"/>
            <a:r>
              <a:rPr lang="ja-JP" altLang="en-US" sz="2200"/>
              <a:t>参差荇菜，左右采之。</a:t>
            </a:r>
            <a:endParaRPr lang="en-US" altLang="ja-JP" sz="2200" dirty="0"/>
          </a:p>
          <a:p>
            <a:pPr algn="ctr"/>
            <a:r>
              <a:rPr lang="ja-JP" altLang="en-US" sz="2200"/>
              <a:t>参差荇菜，左右芼之。</a:t>
            </a:r>
            <a:endParaRPr lang="en-US" altLang="ja-JP" sz="2200" dirty="0"/>
          </a:p>
          <a:p>
            <a:pPr algn="ctr"/>
            <a:r>
              <a:rPr lang="ja-JP" altLang="en-US" sz="2200"/>
              <a:t>窈窕淑女，钟鼓乐之。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22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DA42-C9DA-E34A-8DD8-A342036E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5373-8DD6-1F42-8277-D09B44C5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Features of Classic of Poetry 1</a:t>
            </a:r>
          </a:p>
          <a:p>
            <a:pPr lvl="2"/>
            <a:r>
              <a:rPr lang="en-US" dirty="0"/>
              <a:t>Rhythmic chant</a:t>
            </a:r>
          </a:p>
          <a:p>
            <a:pPr lvl="2"/>
            <a:r>
              <a:rPr lang="en-US" dirty="0"/>
              <a:t>Earnest search</a:t>
            </a:r>
          </a:p>
          <a:p>
            <a:pPr lvl="2"/>
            <a:r>
              <a:rPr lang="en-US" dirty="0"/>
              <a:t>Finding the beloved</a:t>
            </a:r>
          </a:p>
          <a:p>
            <a:pPr lvl="2"/>
            <a:r>
              <a:rPr lang="en-US" dirty="0"/>
              <a:t>Confucius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F09EEB-5B99-5D4C-92A8-359E2012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383" y="1181101"/>
            <a:ext cx="2046816" cy="5059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7465C-46E7-2C41-95E7-1D7FBC62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6D27-2FCF-C24B-B280-9024FE7A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467" y="616966"/>
            <a:ext cx="7454853" cy="5649722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Longing</a:t>
            </a:r>
            <a:r>
              <a:rPr lang="en-US" sz="2800" b="1" dirty="0"/>
              <a:t> - </a:t>
            </a:r>
            <a:r>
              <a:rPr lang="en-US" sz="2800" dirty="0"/>
              <a:t> Wang Wei – Tang Dynasty</a:t>
            </a:r>
          </a:p>
          <a:p>
            <a:pPr marL="457200" lvl="1" indent="0">
              <a:buNone/>
            </a:pPr>
            <a:r>
              <a:rPr lang="en-US" sz="2400" dirty="0"/>
              <a:t>Red bean trees grown in the South,</a:t>
            </a:r>
          </a:p>
          <a:p>
            <a:pPr marL="457200" lvl="1" indent="0">
              <a:buNone/>
            </a:pPr>
            <a:r>
              <a:rPr lang="en-US" sz="2400" dirty="0"/>
              <a:t>Spring comes, they sprout new branches.</a:t>
            </a:r>
          </a:p>
          <a:p>
            <a:pPr marL="457200" lvl="1" indent="0">
              <a:buNone/>
            </a:pPr>
            <a:r>
              <a:rPr lang="en-US" sz="2400" dirty="0"/>
              <a:t>I hope you’ll pick many,</a:t>
            </a:r>
          </a:p>
          <a:p>
            <a:pPr marL="457200" lvl="1" indent="0">
              <a:buNone/>
            </a:pPr>
            <a:r>
              <a:rPr lang="en-US" sz="2400" dirty="0"/>
              <a:t>They most kindle our love.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b="1" dirty="0" err="1"/>
              <a:t>xiāng</a:t>
            </a:r>
            <a:r>
              <a:rPr lang="en-US" sz="2400" b="1" dirty="0"/>
              <a:t> </a:t>
            </a:r>
            <a:r>
              <a:rPr lang="en-US" sz="2400" b="1" dirty="0" err="1"/>
              <a:t>sī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400" dirty="0" err="1"/>
              <a:t>hóng</a:t>
            </a:r>
            <a:r>
              <a:rPr lang="en-US" sz="2400" dirty="0"/>
              <a:t> </a:t>
            </a:r>
            <a:r>
              <a:rPr lang="en-US" sz="2400" dirty="0" err="1"/>
              <a:t>dòu</a:t>
            </a:r>
            <a:r>
              <a:rPr lang="en-US" sz="2400" dirty="0"/>
              <a:t> </a:t>
            </a:r>
            <a:r>
              <a:rPr lang="en-US" sz="2400" dirty="0" err="1"/>
              <a:t>shēng</a:t>
            </a:r>
            <a:r>
              <a:rPr lang="en-US" sz="2400" dirty="0"/>
              <a:t> </a:t>
            </a:r>
            <a:r>
              <a:rPr lang="en-US" sz="2400" dirty="0" err="1"/>
              <a:t>nán</a:t>
            </a:r>
            <a:r>
              <a:rPr lang="en-US" sz="2400" dirty="0"/>
              <a:t> </a:t>
            </a:r>
            <a:r>
              <a:rPr lang="en-US" sz="2400" dirty="0" err="1"/>
              <a:t>guó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dirty="0" err="1"/>
              <a:t>chūn</a:t>
            </a:r>
            <a:r>
              <a:rPr lang="en-US" sz="2400" dirty="0"/>
              <a:t> </a:t>
            </a:r>
            <a:r>
              <a:rPr lang="en-US" sz="2400" dirty="0" err="1"/>
              <a:t>lái</a:t>
            </a:r>
            <a:r>
              <a:rPr lang="en-US" sz="2400" dirty="0"/>
              <a:t> </a:t>
            </a:r>
            <a:r>
              <a:rPr lang="en-US" sz="2400" dirty="0" err="1"/>
              <a:t>fā</a:t>
            </a:r>
            <a:r>
              <a:rPr lang="en-US" sz="2400" dirty="0"/>
              <a:t> </a:t>
            </a:r>
            <a:r>
              <a:rPr lang="en-US" sz="2400" dirty="0" err="1"/>
              <a:t>jǐ</a:t>
            </a:r>
            <a:r>
              <a:rPr lang="en-US" sz="2400" dirty="0"/>
              <a:t> </a:t>
            </a:r>
            <a:r>
              <a:rPr lang="en-US" sz="2400" dirty="0" err="1"/>
              <a:t>zhī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/>
              <a:t>yuàn</a:t>
            </a:r>
            <a:r>
              <a:rPr lang="en-US" sz="2400" dirty="0"/>
              <a:t> </a:t>
            </a:r>
            <a:r>
              <a:rPr lang="en-US" sz="2400" dirty="0" err="1"/>
              <a:t>jūn</a:t>
            </a:r>
            <a:r>
              <a:rPr lang="en-US" sz="2400" dirty="0"/>
              <a:t> </a:t>
            </a:r>
            <a:r>
              <a:rPr lang="en-US" sz="2400" dirty="0" err="1"/>
              <a:t>duō</a:t>
            </a:r>
            <a:r>
              <a:rPr lang="en-US" sz="2400" dirty="0"/>
              <a:t> </a:t>
            </a:r>
            <a:r>
              <a:rPr lang="en-US" sz="2400" dirty="0" err="1"/>
              <a:t>cǎi</a:t>
            </a:r>
            <a:r>
              <a:rPr lang="en-US" sz="2400" dirty="0"/>
              <a:t> </a:t>
            </a:r>
            <a:r>
              <a:rPr lang="en-US" sz="2400" dirty="0" err="1"/>
              <a:t>xié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dirty="0" err="1"/>
              <a:t>cǐ</a:t>
            </a:r>
            <a:r>
              <a:rPr lang="en-US" sz="2400" dirty="0"/>
              <a:t> </a:t>
            </a:r>
            <a:r>
              <a:rPr lang="en-US" sz="2400" dirty="0" err="1"/>
              <a:t>wù</a:t>
            </a:r>
            <a:r>
              <a:rPr lang="en-US" sz="2400" dirty="0"/>
              <a:t> </a:t>
            </a:r>
            <a:r>
              <a:rPr lang="en-US" sz="2400" dirty="0" err="1"/>
              <a:t>zuì</a:t>
            </a:r>
            <a:r>
              <a:rPr lang="en-US" sz="2400" dirty="0"/>
              <a:t> </a:t>
            </a:r>
            <a:r>
              <a:rPr lang="en-US" sz="2400" dirty="0" err="1"/>
              <a:t>xiāng</a:t>
            </a:r>
            <a:r>
              <a:rPr lang="en-US" sz="2400" dirty="0"/>
              <a:t> </a:t>
            </a:r>
            <a:r>
              <a:rPr lang="en-US" sz="2400" dirty="0" err="1"/>
              <a:t>sī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F2213-80BF-3648-9AD9-382F2C66A42C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/>
              <a:t>相思</a:t>
            </a:r>
          </a:p>
          <a:p>
            <a:pPr algn="ctr"/>
            <a:r>
              <a:rPr lang="ja-JP" altLang="en-US" sz="2800"/>
              <a:t>红豆生南国，</a:t>
            </a:r>
            <a:endParaRPr lang="en-US" altLang="ja-JP" sz="2800" dirty="0"/>
          </a:p>
          <a:p>
            <a:pPr algn="ctr"/>
            <a:r>
              <a:rPr lang="ja-JP" altLang="en-US" sz="2800"/>
              <a:t>春来发几枝。</a:t>
            </a:r>
            <a:endParaRPr lang="en-US" altLang="ja-JP" sz="2800" dirty="0"/>
          </a:p>
          <a:p>
            <a:pPr algn="ctr"/>
            <a:r>
              <a:rPr lang="ja-JP" altLang="en-US" sz="2800"/>
              <a:t>愿君多采拮，</a:t>
            </a:r>
            <a:endParaRPr lang="en-US" altLang="ja-JP" sz="2800" dirty="0"/>
          </a:p>
          <a:p>
            <a:pPr algn="ctr"/>
            <a:r>
              <a:rPr lang="ja-JP" altLang="en-US" sz="2800"/>
              <a:t>此物最相思。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4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9DC-E44E-D64E-AE74-50564B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45" y="586323"/>
            <a:ext cx="8018255" cy="5729809"/>
          </a:xfrm>
        </p:spPr>
        <p:txBody>
          <a:bodyPr>
            <a:normAutofit/>
          </a:bodyPr>
          <a:lstStyle/>
          <a:p>
            <a:r>
              <a:rPr lang="en-US" b="1" dirty="0"/>
              <a:t>A Woman’s Voice </a:t>
            </a:r>
            <a:r>
              <a:rPr lang="en-US" dirty="0"/>
              <a:t>– </a:t>
            </a:r>
            <a:r>
              <a:rPr lang="en-US" sz="2800" dirty="0"/>
              <a:t>Li </a:t>
            </a:r>
            <a:r>
              <a:rPr lang="en-US" sz="2800" dirty="0" err="1"/>
              <a:t>Qingzhao</a:t>
            </a:r>
            <a:r>
              <a:rPr lang="en-US" sz="2800" dirty="0"/>
              <a:t> – Song Dynasty</a:t>
            </a:r>
          </a:p>
          <a:p>
            <a:pPr marL="457200" lvl="1" indent="0">
              <a:buNone/>
            </a:pPr>
            <a:r>
              <a:rPr lang="en-US" b="1" dirty="0"/>
              <a:t>Missing Her Husband</a:t>
            </a:r>
          </a:p>
          <a:p>
            <a:pPr marL="0" indent="0">
              <a:buNone/>
            </a:pPr>
            <a:r>
              <a:rPr lang="en-US" sz="2400" dirty="0"/>
              <a:t>The lotus has withered yet its scent lingers; I lie upon my autumn-chilled bamboo mat,</a:t>
            </a:r>
          </a:p>
          <a:p>
            <a:pPr marL="0" indent="0">
              <a:buNone/>
            </a:pPr>
            <a:r>
              <a:rPr lang="en-US" sz="2400" dirty="0"/>
              <a:t>Gently I untie my silk skirt and alone board the exquisite boat.</a:t>
            </a:r>
          </a:p>
          <a:p>
            <a:pPr marL="0" indent="0">
              <a:buNone/>
            </a:pPr>
            <a:r>
              <a:rPr lang="en-US" sz="2400" dirty="0"/>
              <a:t>Who will send me winged messages from beyond the clouds?</a:t>
            </a:r>
          </a:p>
          <a:p>
            <a:pPr marL="0" indent="0">
              <a:buNone/>
            </a:pPr>
            <a:r>
              <a:rPr lang="en-US" sz="2400" dirty="0"/>
              <a:t>It will be the wild geese when they return in the spring, when the moonlight spills over the West tower.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A70CC0-A3A3-8548-9E0E-DBC1A7B6FE63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红藕香残玉簟秋。</a:t>
            </a:r>
            <a:br>
              <a:rPr lang="en-US" altLang="ja-JP" sz="2400" dirty="0"/>
            </a:br>
            <a:r>
              <a:rPr lang="ja-JP" altLang="en-US" sz="2400"/>
              <a:t>轻解罗裳，独上兰舟</a:t>
            </a:r>
            <a:endParaRPr lang="en-US" altLang="ja-JP" sz="2400" dirty="0"/>
          </a:p>
          <a:p>
            <a:pPr algn="ctr"/>
            <a:r>
              <a:rPr lang="ja-JP" altLang="en-US" sz="2400"/>
              <a:t>云中谁寄锦书来？</a:t>
            </a:r>
            <a:br>
              <a:rPr lang="en-US" altLang="ja-JP" sz="2400" dirty="0"/>
            </a:br>
            <a:r>
              <a:rPr lang="ja-JP" altLang="en-US" sz="2400"/>
              <a:t>雁字回时，月满西楼</a:t>
            </a:r>
            <a:endParaRPr lang="en-US" altLang="ja-JP" sz="2400" dirty="0"/>
          </a:p>
          <a:p>
            <a:pPr algn="ctr"/>
            <a:r>
              <a:rPr lang="ja-JP" altLang="en-US" sz="2400"/>
              <a:t>花自飘零水自流，</a:t>
            </a:r>
            <a:endParaRPr lang="en-US" altLang="ja-JP" sz="2400" dirty="0"/>
          </a:p>
          <a:p>
            <a:pPr algn="ctr"/>
            <a:r>
              <a:rPr lang="ja-JP" altLang="en-US" sz="2400"/>
              <a:t>种相思，两处闲愁</a:t>
            </a:r>
            <a:endParaRPr lang="en-US" altLang="ja-JP" sz="2400" dirty="0"/>
          </a:p>
          <a:p>
            <a:pPr algn="ctr"/>
            <a:r>
              <a:rPr lang="ja-JP" altLang="en-US" sz="2400"/>
              <a:t>此情无计可消除，</a:t>
            </a:r>
            <a:br>
              <a:rPr lang="en-US" altLang="ja-JP" sz="2400" dirty="0"/>
            </a:br>
            <a:r>
              <a:rPr lang="ja-JP" altLang="en-US" sz="2400"/>
              <a:t>才下眉头，却上心头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0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9DC-E44E-D64E-AE74-50564B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45" y="586323"/>
            <a:ext cx="8085988" cy="5729809"/>
          </a:xfrm>
        </p:spPr>
        <p:txBody>
          <a:bodyPr>
            <a:normAutofit/>
          </a:bodyPr>
          <a:lstStyle/>
          <a:p>
            <a:r>
              <a:rPr lang="en-US" b="1" dirty="0"/>
              <a:t>A Woman’s Voice </a:t>
            </a:r>
            <a:r>
              <a:rPr lang="en-US" dirty="0"/>
              <a:t>– Li </a:t>
            </a:r>
            <a:r>
              <a:rPr lang="en-US" dirty="0" err="1"/>
              <a:t>Qingzhao</a:t>
            </a:r>
            <a:r>
              <a:rPr lang="en-US" dirty="0"/>
              <a:t> – Song Dynasty</a:t>
            </a:r>
          </a:p>
          <a:p>
            <a:pPr marL="457200" lvl="1" indent="0">
              <a:buNone/>
            </a:pPr>
            <a:r>
              <a:rPr lang="en-US" dirty="0"/>
              <a:t>Missing Her Husband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But the flowers just float along, and the water returns to its course,</a:t>
            </a:r>
          </a:p>
          <a:p>
            <a:pPr marL="0" indent="0">
              <a:buNone/>
            </a:pPr>
            <a:r>
              <a:rPr lang="en-US" sz="2400" dirty="0"/>
              <a:t>One type of lovesick longing, two places of quiet grief</a:t>
            </a:r>
          </a:p>
          <a:p>
            <a:pPr marL="0" indent="0">
              <a:buNone/>
            </a:pPr>
            <a:r>
              <a:rPr lang="en-US" sz="2400" dirty="0"/>
              <a:t>There is no remedy for this heartache,</a:t>
            </a:r>
          </a:p>
          <a:p>
            <a:pPr marL="0" indent="0">
              <a:buNone/>
            </a:pPr>
            <a:r>
              <a:rPr lang="en-US" sz="2400" dirty="0"/>
              <a:t>It descends from my heart, only to coil around my heart.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86E60-7DDC-3040-817E-00C9DBC3B22E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红藕香残玉簟秋。</a:t>
            </a:r>
            <a:br>
              <a:rPr lang="en-US" altLang="ja-JP" sz="2400" dirty="0"/>
            </a:br>
            <a:r>
              <a:rPr lang="ja-JP" altLang="en-US" sz="2400"/>
              <a:t>轻解罗裳，独上兰舟</a:t>
            </a:r>
            <a:endParaRPr lang="en-US" altLang="ja-JP" sz="2400" dirty="0"/>
          </a:p>
          <a:p>
            <a:pPr algn="ctr"/>
            <a:r>
              <a:rPr lang="ja-JP" altLang="en-US" sz="2400"/>
              <a:t>云中谁寄锦书来？</a:t>
            </a:r>
            <a:br>
              <a:rPr lang="en-US" altLang="ja-JP" sz="2400" dirty="0"/>
            </a:br>
            <a:r>
              <a:rPr lang="ja-JP" altLang="en-US" sz="2400"/>
              <a:t>雁字回时，月满西楼</a:t>
            </a:r>
            <a:endParaRPr lang="en-US" altLang="ja-JP" sz="2400" dirty="0"/>
          </a:p>
          <a:p>
            <a:pPr algn="ctr"/>
            <a:r>
              <a:rPr lang="ja-JP" altLang="en-US" sz="2400"/>
              <a:t>花自飘零水自流，</a:t>
            </a:r>
            <a:endParaRPr lang="en-US" altLang="ja-JP" sz="2400" dirty="0"/>
          </a:p>
          <a:p>
            <a:pPr algn="ctr"/>
            <a:r>
              <a:rPr lang="ja-JP" altLang="en-US" sz="2400"/>
              <a:t>种相思，两处闲愁</a:t>
            </a:r>
            <a:endParaRPr lang="en-US" altLang="ja-JP" sz="2400" dirty="0"/>
          </a:p>
          <a:p>
            <a:pPr algn="ctr"/>
            <a:r>
              <a:rPr lang="ja-JP" altLang="en-US" sz="2400"/>
              <a:t>此情无计可消除，</a:t>
            </a:r>
            <a:br>
              <a:rPr lang="en-US" altLang="ja-JP" sz="2400" dirty="0"/>
            </a:br>
            <a:r>
              <a:rPr lang="ja-JP" altLang="en-US" sz="2400"/>
              <a:t>才下眉头，却上心头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11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9DC-E44E-D64E-AE74-50564B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45" y="586323"/>
            <a:ext cx="7882787" cy="5729809"/>
          </a:xfrm>
        </p:spPr>
        <p:txBody>
          <a:bodyPr>
            <a:normAutofit/>
          </a:bodyPr>
          <a:lstStyle/>
          <a:p>
            <a:r>
              <a:rPr lang="en-US" b="1" dirty="0"/>
              <a:t>Far Away From Her Grave </a:t>
            </a:r>
            <a:r>
              <a:rPr lang="en-US" dirty="0"/>
              <a:t>– </a:t>
            </a:r>
            <a:r>
              <a:rPr lang="en-US" dirty="0" err="1"/>
              <a:t>Su</a:t>
            </a:r>
            <a:r>
              <a:rPr lang="en-US" dirty="0"/>
              <a:t> Shi, Song Dynasty</a:t>
            </a:r>
            <a:br>
              <a:rPr lang="en-US" dirty="0"/>
            </a:br>
            <a:endParaRPr lang="en-US" sz="2400" b="1" dirty="0"/>
          </a:p>
          <a:p>
            <a:pPr marL="457200" lvl="1" indent="0">
              <a:buNone/>
            </a:pPr>
            <a:r>
              <a:rPr lang="en-US" sz="2400" dirty="0"/>
              <a:t>Ten years, such a long time since you died,</a:t>
            </a:r>
          </a:p>
          <a:p>
            <a:pPr marL="457200" lvl="1" indent="0">
              <a:buNone/>
            </a:pPr>
            <a:r>
              <a:rPr lang="en-US" sz="2400" dirty="0"/>
              <a:t>I try not to think about you,</a:t>
            </a:r>
          </a:p>
          <a:p>
            <a:pPr marL="457200" lvl="1" indent="0">
              <a:buNone/>
            </a:pPr>
            <a:r>
              <a:rPr lang="en-US" sz="2400" dirty="0"/>
              <a:t>But you’re impossible to forget.</a:t>
            </a:r>
          </a:p>
          <a:p>
            <a:pPr marL="457200" lvl="1" indent="0">
              <a:buNone/>
            </a:pPr>
            <a:r>
              <a:rPr lang="en-US" sz="2400" dirty="0"/>
              <a:t>A distance of a thousand miles from your solitary grave</a:t>
            </a:r>
            <a:br>
              <a:rPr lang="en-US" sz="2400" dirty="0"/>
            </a:br>
            <a:r>
              <a:rPr lang="en-US" sz="2400" dirty="0"/>
              <a:t>is not place to voice my loneliness.</a:t>
            </a:r>
          </a:p>
          <a:p>
            <a:pPr marL="457200" lvl="1" indent="0">
              <a:buNone/>
            </a:pPr>
            <a:r>
              <a:rPr lang="en-US" sz="2400" dirty="0"/>
              <a:t>Even if we met now, you wouldn’t recognize me,</a:t>
            </a:r>
          </a:p>
          <a:p>
            <a:pPr marL="457200" lvl="1" indent="0">
              <a:buNone/>
            </a:pPr>
            <a:r>
              <a:rPr lang="en-US" sz="2400" dirty="0"/>
              <a:t>My face careworn, my hair white as frost.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86E60-7DDC-3040-817E-00C9DBC3B22E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/>
              <a:t>十年生死两茫茫，</a:t>
            </a:r>
            <a:endParaRPr lang="en-US" altLang="ja-JP" sz="2200" dirty="0"/>
          </a:p>
          <a:p>
            <a:pPr algn="ctr"/>
            <a:r>
              <a:rPr lang="ja-JP" altLang="en-US" sz="2200"/>
              <a:t>不思量，自难忘。</a:t>
            </a:r>
            <a:endParaRPr lang="en-US" altLang="ja-JP" sz="2200" dirty="0"/>
          </a:p>
          <a:p>
            <a:pPr algn="ctr"/>
            <a:r>
              <a:rPr lang="ja-JP" altLang="en-US" sz="2200"/>
              <a:t>千里孤坟，无处话凄凉。</a:t>
            </a:r>
            <a:endParaRPr lang="en-US" altLang="ja-JP" sz="2200" dirty="0"/>
          </a:p>
          <a:p>
            <a:pPr algn="ctr"/>
            <a:r>
              <a:rPr lang="ja-JP" altLang="en-US" sz="2200"/>
              <a:t>纵使相逢应不识，</a:t>
            </a:r>
            <a:endParaRPr lang="en-US" altLang="ja-JP" sz="2200" dirty="0"/>
          </a:p>
          <a:p>
            <a:pPr algn="ctr"/>
            <a:r>
              <a:rPr lang="ja-JP" altLang="en-US" sz="2200"/>
              <a:t>尘满面，鬓如霜</a:t>
            </a:r>
            <a:endParaRPr lang="en-US" altLang="ja-JP" sz="2200" dirty="0"/>
          </a:p>
          <a:p>
            <a:pPr algn="ctr"/>
            <a:r>
              <a:rPr lang="ja-JP" altLang="en-US" sz="2200"/>
              <a:t>夜来幽梦忽还乡，</a:t>
            </a:r>
            <a:br>
              <a:rPr lang="en-US" altLang="ja-JP" sz="2200" dirty="0"/>
            </a:br>
            <a:r>
              <a:rPr lang="ja-JP" altLang="en-US" sz="2200"/>
              <a:t>小轩窗，正梳妆。</a:t>
            </a:r>
            <a:br>
              <a:rPr lang="en-US" altLang="ja-JP" sz="2200" dirty="0"/>
            </a:br>
            <a:r>
              <a:rPr lang="ja-JP" altLang="en-US" sz="2200"/>
              <a:t>相顾无言，惟有泪千行。</a:t>
            </a:r>
            <a:br>
              <a:rPr lang="en-US" altLang="ja-JP" sz="2200" dirty="0"/>
            </a:br>
            <a:r>
              <a:rPr lang="ja-JP" altLang="en-US" sz="2200"/>
              <a:t>料得年年肠断处，</a:t>
            </a:r>
            <a:br>
              <a:rPr lang="en-US" altLang="ja-JP" sz="2200" dirty="0"/>
            </a:br>
            <a:r>
              <a:rPr lang="ja-JP" altLang="en-US" sz="2200"/>
              <a:t>明月夜，短松冈。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704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9DC-E44E-D64E-AE74-50564B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45" y="586323"/>
            <a:ext cx="7882787" cy="5729809"/>
          </a:xfrm>
        </p:spPr>
        <p:txBody>
          <a:bodyPr>
            <a:normAutofit/>
          </a:bodyPr>
          <a:lstStyle/>
          <a:p>
            <a:r>
              <a:rPr lang="en-US" b="1" dirty="0"/>
              <a:t>Far Away From Her Grave </a:t>
            </a:r>
            <a:r>
              <a:rPr lang="en-US" dirty="0"/>
              <a:t>– </a:t>
            </a:r>
            <a:r>
              <a:rPr lang="en-US" dirty="0" err="1"/>
              <a:t>Su</a:t>
            </a:r>
            <a:r>
              <a:rPr lang="en-US" dirty="0"/>
              <a:t> Shi, Song Dynasty </a:t>
            </a:r>
          </a:p>
          <a:p>
            <a:pPr marL="457200" lvl="1" indent="0">
              <a:buNone/>
            </a:pPr>
            <a:r>
              <a:rPr lang="en-US" sz="2400" dirty="0"/>
              <a:t>Last night, a dream suddenly brought me back home,</a:t>
            </a:r>
          </a:p>
          <a:p>
            <a:pPr marL="457200" lvl="1" indent="0">
              <a:buNone/>
            </a:pPr>
            <a:r>
              <a:rPr lang="en-US" sz="2400" dirty="0"/>
              <a:t>At the window of our small room,</a:t>
            </a:r>
          </a:p>
          <a:p>
            <a:pPr marL="457200" lvl="1" indent="0">
              <a:buNone/>
            </a:pPr>
            <a:r>
              <a:rPr lang="en-US" sz="2400" dirty="0"/>
              <a:t>You were putting on your makeup.</a:t>
            </a:r>
          </a:p>
          <a:p>
            <a:pPr marL="457200" lvl="1" indent="0">
              <a:buNone/>
            </a:pPr>
            <a:r>
              <a:rPr lang="en-US" sz="2400" dirty="0"/>
              <a:t>We gazed at each other wordlessly,</a:t>
            </a:r>
          </a:p>
          <a:p>
            <a:pPr marL="457200" lvl="1" indent="0">
              <a:buNone/>
            </a:pPr>
            <a:r>
              <a:rPr lang="en-US" sz="2400" dirty="0"/>
              <a:t>Between us a river of tears.</a:t>
            </a:r>
          </a:p>
          <a:p>
            <a:pPr marL="457200" lvl="1" indent="0">
              <a:buNone/>
            </a:pPr>
            <a:r>
              <a:rPr lang="en-US" sz="2400" dirty="0"/>
              <a:t>Year by year, I’ll think of the same heartbreaking scene,</a:t>
            </a:r>
          </a:p>
          <a:p>
            <a:pPr marL="457200" lvl="1" indent="0">
              <a:buNone/>
            </a:pPr>
            <a:r>
              <a:rPr lang="en-US" sz="2400" dirty="0"/>
              <a:t>Your brave, a moonlit night, a hill of short pines.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86E60-7DDC-3040-817E-00C9DBC3B22E}"/>
              </a:ext>
            </a:extLst>
          </p:cNvPr>
          <p:cNvSpPr/>
          <p:nvPr/>
        </p:nvSpPr>
        <p:spPr>
          <a:xfrm>
            <a:off x="643466" y="528616"/>
            <a:ext cx="3115734" cy="58007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/>
              <a:t>十年生死两茫茫，</a:t>
            </a:r>
            <a:endParaRPr lang="en-US" altLang="ja-JP" sz="2200" dirty="0"/>
          </a:p>
          <a:p>
            <a:pPr algn="ctr"/>
            <a:r>
              <a:rPr lang="ja-JP" altLang="en-US" sz="2200"/>
              <a:t>不思量，自难忘。</a:t>
            </a:r>
            <a:endParaRPr lang="en-US" altLang="ja-JP" sz="2200" dirty="0"/>
          </a:p>
          <a:p>
            <a:pPr algn="ctr"/>
            <a:r>
              <a:rPr lang="ja-JP" altLang="en-US" sz="2200"/>
              <a:t>千里孤坟，无处话凄凉。</a:t>
            </a:r>
            <a:endParaRPr lang="en-US" altLang="ja-JP" sz="2200" dirty="0"/>
          </a:p>
          <a:p>
            <a:pPr algn="ctr"/>
            <a:r>
              <a:rPr lang="ja-JP" altLang="en-US" sz="2200"/>
              <a:t>纵使相逢应不识，</a:t>
            </a:r>
            <a:endParaRPr lang="en-US" altLang="ja-JP" sz="2200" dirty="0"/>
          </a:p>
          <a:p>
            <a:pPr algn="ctr"/>
            <a:r>
              <a:rPr lang="ja-JP" altLang="en-US" sz="2200"/>
              <a:t>尘满面，鬓如霜</a:t>
            </a:r>
            <a:endParaRPr lang="en-US" altLang="ja-JP" sz="2200" dirty="0"/>
          </a:p>
          <a:p>
            <a:pPr algn="ctr"/>
            <a:r>
              <a:rPr lang="ja-JP" altLang="en-US" sz="2200"/>
              <a:t>夜来幽梦忽还乡，</a:t>
            </a:r>
            <a:br>
              <a:rPr lang="en-US" altLang="ja-JP" sz="2200" dirty="0"/>
            </a:br>
            <a:r>
              <a:rPr lang="ja-JP" altLang="en-US" sz="2200"/>
              <a:t>小轩窗，正梳妆。</a:t>
            </a:r>
            <a:br>
              <a:rPr lang="en-US" altLang="ja-JP" sz="2200" dirty="0"/>
            </a:br>
            <a:r>
              <a:rPr lang="ja-JP" altLang="en-US" sz="2200"/>
              <a:t>相顾无言，惟有泪千行。</a:t>
            </a:r>
            <a:br>
              <a:rPr lang="en-US" altLang="ja-JP" sz="2200" dirty="0"/>
            </a:br>
            <a:r>
              <a:rPr lang="ja-JP" altLang="en-US" sz="2200"/>
              <a:t>料得年年肠断处，</a:t>
            </a:r>
            <a:br>
              <a:rPr lang="en-US" altLang="ja-JP" sz="2200" dirty="0"/>
            </a:br>
            <a:r>
              <a:rPr lang="ja-JP" altLang="en-US" sz="2200"/>
              <a:t>明月夜，短松冈。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2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E808-2258-7A44-AE8C-9B581419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093" y="2475812"/>
            <a:ext cx="7834204" cy="953187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F37CF-EC73-E940-93EB-1AD2BCC2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836" y="3429000"/>
            <a:ext cx="5816718" cy="79094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ja-JP" altLang="en-US" sz="4000"/>
              <a:t>谢谢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80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9B87-B2AE-E646-A0AB-12892E4C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F09FD-BEDD-0C4F-8714-292196FE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 for our time together: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Chinese Love Poetry – in Salem, Oregon!</a:t>
            </a:r>
          </a:p>
          <a:p>
            <a:pPr lvl="1"/>
            <a:r>
              <a:rPr lang="en-US" dirty="0"/>
              <a:t>Categories of Love Poetry</a:t>
            </a:r>
          </a:p>
          <a:p>
            <a:pPr lvl="1"/>
            <a:r>
              <a:rPr lang="en-US" dirty="0"/>
              <a:t>Examining the Poems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2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CBFB-5DF8-DE4E-920B-7D5DF1A7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E21A-DC36-7042-9EF2-59A2953D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6C0BC-9B37-0C48-BDB1-D39EAFC9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42" y="687069"/>
            <a:ext cx="7991473" cy="550951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1D4E74-8591-4444-A866-2E732ED3CC45}"/>
              </a:ext>
            </a:extLst>
          </p:cNvPr>
          <p:cNvSpPr/>
          <p:nvPr/>
        </p:nvSpPr>
        <p:spPr>
          <a:xfrm>
            <a:off x="3060942" y="616966"/>
            <a:ext cx="1561858" cy="28120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805A1B-957B-E643-9234-D7F0F7552D04}"/>
              </a:ext>
            </a:extLst>
          </p:cNvPr>
          <p:cNvSpPr/>
          <p:nvPr/>
        </p:nvSpPr>
        <p:spPr>
          <a:xfrm>
            <a:off x="4807846" y="616966"/>
            <a:ext cx="1694553" cy="28120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EF5751-20B7-F341-819D-CAC649B7066E}"/>
              </a:ext>
            </a:extLst>
          </p:cNvPr>
          <p:cNvSpPr/>
          <p:nvPr/>
        </p:nvSpPr>
        <p:spPr>
          <a:xfrm>
            <a:off x="7381713" y="616966"/>
            <a:ext cx="3670702" cy="28120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7A9209-D950-CF42-985D-5C4A80FF6E12}"/>
              </a:ext>
            </a:extLst>
          </p:cNvPr>
          <p:cNvSpPr/>
          <p:nvPr/>
        </p:nvSpPr>
        <p:spPr>
          <a:xfrm>
            <a:off x="2928247" y="4131732"/>
            <a:ext cx="3777353" cy="213495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D94EAD-13D0-4C42-B9F9-D727D548DEF7}"/>
              </a:ext>
            </a:extLst>
          </p:cNvPr>
          <p:cNvSpPr/>
          <p:nvPr/>
        </p:nvSpPr>
        <p:spPr>
          <a:xfrm>
            <a:off x="7381713" y="4131732"/>
            <a:ext cx="3670702" cy="213495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504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/>
      <p:bldP spid="7" grpId="0" animBg="1" autoUpdateAnimBg="0"/>
      <p:bldP spid="7" grpId="1" animBg="1"/>
      <p:bldP spid="8" grpId="0" animBg="1" autoUpdateAnimBg="0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EE09-E885-2846-A7E0-708A104C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2A00-DFA8-404B-A993-476912CE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Introductory Remarks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/>
              <a:t>Bill Long and Eurydice Chen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057400" lvl="5" indent="0">
              <a:buNone/>
            </a:pPr>
            <a:endParaRPr lang="en-US" dirty="0">
              <a:solidFill>
                <a:srgbClr val="C0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6CA83-C0BC-1042-A76A-58BB8643C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4" t="7141" r="6864" b="22922"/>
          <a:stretch/>
        </p:blipFill>
        <p:spPr>
          <a:xfrm>
            <a:off x="6867752" y="3217863"/>
            <a:ext cx="2422220" cy="2147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4F6C4-ABF9-8E46-BC2C-A8B5A4834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2088" y="2192451"/>
            <a:ext cx="2320718" cy="21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9DC-E44E-D64E-AE74-50564B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707" y="1070517"/>
            <a:ext cx="8687281" cy="5263078"/>
          </a:xfrm>
        </p:spPr>
        <p:txBody>
          <a:bodyPr>
            <a:normAutofit/>
          </a:bodyPr>
          <a:lstStyle/>
          <a:p>
            <a:r>
              <a:rPr lang="en-US" sz="3200" b="1" dirty="0"/>
              <a:t>Chinese Love Poetry </a:t>
            </a:r>
            <a:r>
              <a:rPr lang="en-US" sz="3200" dirty="0"/>
              <a:t>– In Salem, Oregon!</a:t>
            </a:r>
          </a:p>
          <a:p>
            <a:pPr lvl="1"/>
            <a:r>
              <a:rPr lang="en-US" sz="3200" dirty="0"/>
              <a:t>The Project	</a:t>
            </a:r>
          </a:p>
          <a:p>
            <a:pPr lvl="2"/>
            <a:r>
              <a:rPr lang="en-US" sz="3200" dirty="0"/>
              <a:t>Classical</a:t>
            </a:r>
          </a:p>
          <a:p>
            <a:pPr lvl="2"/>
            <a:r>
              <a:rPr lang="en-US" sz="3200" dirty="0"/>
              <a:t>Broadly representative</a:t>
            </a:r>
          </a:p>
          <a:p>
            <a:pPr lvl="2"/>
            <a:r>
              <a:rPr lang="en-US" sz="3200" dirty="0"/>
              <a:t>Accessible </a:t>
            </a:r>
          </a:p>
        </p:txBody>
      </p:sp>
    </p:spTree>
    <p:extLst>
      <p:ext uri="{BB962C8B-B14F-4D97-AF65-F5344CB8AC3E}">
        <p14:creationId xmlns:p14="http://schemas.microsoft.com/office/powerpoint/2010/main" val="19416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707" y="970156"/>
            <a:ext cx="8687281" cy="5263078"/>
          </a:xfrm>
        </p:spPr>
        <p:txBody>
          <a:bodyPr>
            <a:normAutofit/>
          </a:bodyPr>
          <a:lstStyle/>
          <a:p>
            <a:r>
              <a:rPr lang="en-US" sz="3200" b="1" dirty="0"/>
              <a:t>Chinese Love Poetry </a:t>
            </a:r>
            <a:r>
              <a:rPr lang="en-US" sz="3200" dirty="0"/>
              <a:t>– In Salem, Oregon!</a:t>
            </a:r>
          </a:p>
          <a:p>
            <a:pPr lvl="1"/>
            <a:r>
              <a:rPr lang="en-US" sz="3200" dirty="0"/>
              <a:t>The Product — book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23ED4-1658-8844-A937-0C1B2FCE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346" y="1741626"/>
            <a:ext cx="2849033" cy="4146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A85B1-B498-6B48-B205-2CC7C3085266}"/>
              </a:ext>
            </a:extLst>
          </p:cNvPr>
          <p:cNvSpPr txBox="1"/>
          <p:nvPr/>
        </p:nvSpPr>
        <p:spPr>
          <a:xfrm>
            <a:off x="2861733" y="2333686"/>
            <a:ext cx="5774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book we invite you into the immense and alluring world of Chinese love poetry.</a:t>
            </a:r>
          </a:p>
          <a:p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special interest is in poems that describe the full range of the experience of love, from wooing the beloved…to losing a partner much too early.</a:t>
            </a:r>
          </a:p>
          <a:p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hope you enjoy these poems as much as we do.</a:t>
            </a:r>
          </a:p>
        </p:txBody>
      </p:sp>
    </p:spTree>
    <p:extLst>
      <p:ext uri="{BB962C8B-B14F-4D97-AF65-F5344CB8AC3E}">
        <p14:creationId xmlns:p14="http://schemas.microsoft.com/office/powerpoint/2010/main" val="7712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E21A-DC36-7042-9EF2-59A2953D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6C0BC-9B37-0C48-BDB1-D39EAFC9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42" y="687069"/>
            <a:ext cx="7991473" cy="5509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2C821-74AC-8D4B-83A7-5F381A871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99" y="638074"/>
            <a:ext cx="2613793" cy="4693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87CFA4-B028-9049-9C0C-E314254D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723" y="687069"/>
            <a:ext cx="3410969" cy="5042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537E77-0228-4C48-8A93-2275E91A2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790" y="661415"/>
            <a:ext cx="5646727" cy="4247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28ADAE-CBFC-7E48-A7B6-5F6DDA22C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741" y="3600785"/>
            <a:ext cx="5150227" cy="2630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85F028-FFBC-1E42-B855-35478EB18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657" y="3079475"/>
            <a:ext cx="5969032" cy="3115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887E2-245D-5C41-9EDA-1C9861D613FF}"/>
              </a:ext>
            </a:extLst>
          </p:cNvPr>
          <p:cNvSpPr txBox="1"/>
          <p:nvPr/>
        </p:nvSpPr>
        <p:spPr>
          <a:xfrm>
            <a:off x="824881" y="2700808"/>
            <a:ext cx="1646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Chinese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version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Pronunciation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English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version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Footnotes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Poem in a Nutshell</a:t>
            </a:r>
          </a:p>
        </p:txBody>
      </p:sp>
    </p:spTree>
    <p:extLst>
      <p:ext uri="{BB962C8B-B14F-4D97-AF65-F5344CB8AC3E}">
        <p14:creationId xmlns:p14="http://schemas.microsoft.com/office/powerpoint/2010/main" val="2718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26C4F4-554A-CB46-89E4-7336E7A2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289" y="604139"/>
            <a:ext cx="8687281" cy="56497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2E05A0-7B7B-8449-B92D-E51779EC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30" y="604139"/>
            <a:ext cx="8896865" cy="601881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91A3A5-1D19-6344-9350-CD9413EF3716}"/>
              </a:ext>
            </a:extLst>
          </p:cNvPr>
          <p:cNvSpPr/>
          <p:nvPr/>
        </p:nvSpPr>
        <p:spPr>
          <a:xfrm>
            <a:off x="2729470" y="604139"/>
            <a:ext cx="1496998" cy="29032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AB5991E-CEE5-D147-A809-41BAA5BC9F30}"/>
              </a:ext>
            </a:extLst>
          </p:cNvPr>
          <p:cNvSpPr/>
          <p:nvPr/>
        </p:nvSpPr>
        <p:spPr>
          <a:xfrm>
            <a:off x="2719171" y="3985168"/>
            <a:ext cx="1496998" cy="29032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2A88F-775B-9F45-84D4-0D033ACC5483}"/>
              </a:ext>
            </a:extLst>
          </p:cNvPr>
          <p:cNvSpPr txBox="1"/>
          <p:nvPr/>
        </p:nvSpPr>
        <p:spPr>
          <a:xfrm>
            <a:off x="792100" y="2929117"/>
            <a:ext cx="145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Background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7436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0139-CAF4-3A48-85A2-30E18FF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7154-D965-4C46-8DC6-822203EB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  <a:p>
            <a:pPr lvl="1"/>
            <a:r>
              <a:rPr lang="en-US" dirty="0"/>
              <a:t>The Chinese Version</a:t>
            </a:r>
          </a:p>
          <a:p>
            <a:pPr lvl="1"/>
            <a:r>
              <a:rPr lang="en-US" dirty="0"/>
              <a:t>The Pronunciation</a:t>
            </a:r>
          </a:p>
          <a:p>
            <a:pPr lvl="1"/>
            <a:r>
              <a:rPr lang="en-US" dirty="0"/>
              <a:t>English Translation</a:t>
            </a:r>
          </a:p>
          <a:p>
            <a:pPr lvl="1"/>
            <a:r>
              <a:rPr lang="en-US" dirty="0"/>
              <a:t>Footnotes</a:t>
            </a:r>
          </a:p>
          <a:p>
            <a:pPr lvl="1"/>
            <a:r>
              <a:rPr lang="en-US" dirty="0"/>
              <a:t>The Poem in a Nutshell</a:t>
            </a:r>
          </a:p>
          <a:p>
            <a:pPr lvl="1"/>
            <a:r>
              <a:rPr lang="en-US" dirty="0"/>
              <a:t>The Background</a:t>
            </a:r>
          </a:p>
          <a:p>
            <a:pPr lvl="1"/>
            <a:r>
              <a:rPr lang="en-US" dirty="0"/>
              <a:t>The Analysis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527AC-B455-0243-9FFA-6D34AB421510}"/>
              </a:ext>
            </a:extLst>
          </p:cNvPr>
          <p:cNvSpPr/>
          <p:nvPr/>
        </p:nvSpPr>
        <p:spPr>
          <a:xfrm>
            <a:off x="9280248" y="5712433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5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9DC-E44E-D64E-AE74-50564B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2E38F-B9A3-6746-8B62-86446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279" y="797461"/>
            <a:ext cx="8883255" cy="526307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Categories of Love Poetry</a:t>
            </a:r>
          </a:p>
          <a:p>
            <a:pPr lvl="1"/>
            <a:r>
              <a:rPr lang="en-US" dirty="0"/>
              <a:t>Wooing or Courting</a:t>
            </a:r>
          </a:p>
          <a:p>
            <a:pPr lvl="2"/>
            <a:r>
              <a:rPr lang="en-US" dirty="0"/>
              <a:t>The Classic of Poetry 1</a:t>
            </a:r>
          </a:p>
          <a:p>
            <a:pPr lvl="1"/>
            <a:r>
              <a:rPr lang="en-US" dirty="0"/>
              <a:t>Remembering Absent Lovers</a:t>
            </a:r>
          </a:p>
          <a:p>
            <a:pPr lvl="2"/>
            <a:r>
              <a:rPr lang="en-US" dirty="0"/>
              <a:t>Wang Wei (699-758), Tang Dynasty</a:t>
            </a:r>
          </a:p>
          <a:p>
            <a:pPr lvl="2"/>
            <a:r>
              <a:rPr lang="en-US" dirty="0"/>
              <a:t>Li </a:t>
            </a:r>
            <a:r>
              <a:rPr lang="en-US" dirty="0" err="1"/>
              <a:t>Qingzhao</a:t>
            </a:r>
            <a:r>
              <a:rPr lang="en-US" dirty="0"/>
              <a:t> (1084-1150), Song Dynasty</a:t>
            </a:r>
          </a:p>
          <a:p>
            <a:pPr lvl="1"/>
            <a:r>
              <a:rPr lang="en-US" dirty="0"/>
              <a:t>The Devastating Experience of Loss – Ten Years Later</a:t>
            </a:r>
          </a:p>
          <a:p>
            <a:pPr lvl="2"/>
            <a:r>
              <a:rPr lang="en-US" dirty="0" err="1"/>
              <a:t>Su</a:t>
            </a:r>
            <a:r>
              <a:rPr lang="en-US" dirty="0"/>
              <a:t> Shi (1036-1101), Song Dynasty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7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Custom 30">
      <a:dk1>
        <a:srgbClr val="D20408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1839</TotalTime>
  <Words>1168</Words>
  <Application>Microsoft Macintosh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Rockwell</vt:lpstr>
      <vt:lpstr>Wingdings</vt:lpstr>
      <vt:lpstr>Atlas</vt:lpstr>
      <vt:lpstr>An Introduction to Chinese Love 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Chinese Love Poetry</dc:title>
  <dc:creator>GwenEllyn Anderson</dc:creator>
  <cp:lastModifiedBy>GwenEllyn Anderson</cp:lastModifiedBy>
  <cp:revision>50</cp:revision>
  <dcterms:created xsi:type="dcterms:W3CDTF">2020-01-31T22:21:28Z</dcterms:created>
  <dcterms:modified xsi:type="dcterms:W3CDTF">2020-02-14T02:23:08Z</dcterms:modified>
</cp:coreProperties>
</file>